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3" r:id="rId3"/>
    <p:sldId id="284" r:id="rId4"/>
    <p:sldId id="258" r:id="rId5"/>
    <p:sldId id="280" r:id="rId6"/>
    <p:sldId id="290" r:id="rId7"/>
    <p:sldId id="285" r:id="rId8"/>
    <p:sldId id="286" r:id="rId9"/>
    <p:sldId id="287" r:id="rId10"/>
    <p:sldId id="288" r:id="rId11"/>
    <p:sldId id="257" r:id="rId12"/>
    <p:sldId id="275" r:id="rId13"/>
    <p:sldId id="259" r:id="rId14"/>
    <p:sldId id="289" r:id="rId15"/>
    <p:sldId id="274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52812-CE60-4129-9B6B-8CFF93BF81A1}" type="datetimeFigureOut">
              <a:rPr lang="es-ES" smtClean="0"/>
              <a:t>14/05/2020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9B751-90A2-49FB-8CCA-05B9A6A001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67959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5C735-F328-4436-91B5-8019C2FAE371}" type="datetimeFigureOut">
              <a:rPr lang="es-ES" smtClean="0"/>
              <a:t>14/05/2020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BDABF-3816-4700-998A-AE91AED582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1543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3" y="2367094"/>
            <a:ext cx="10363827" cy="3424107"/>
          </a:xfrm>
        </p:spPr>
        <p:txBody>
          <a:bodyPr>
            <a:normAutofit/>
          </a:bodyPr>
          <a:lstStyle>
            <a:lvl1pPr algn="just">
              <a:defRPr sz="1600" baseline="0"/>
            </a:lvl1pPr>
            <a:lvl2pPr algn="just">
              <a:defRPr sz="1600" baseline="0"/>
            </a:lvl2pPr>
            <a:lvl3pPr algn="just">
              <a:defRPr sz="1600" baseline="0"/>
            </a:lvl3pPr>
            <a:lvl4pPr algn="just">
              <a:defRPr sz="1600" baseline="0"/>
            </a:lvl4pPr>
            <a:lvl5pPr algn="just">
              <a:defRPr sz="1600" baseline="0"/>
            </a:lvl5pPr>
          </a:lstStyle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576574" y="6605772"/>
            <a:ext cx="28811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 smtClean="0"/>
              <a:t>BG. (MQS) CÉSAR RODRÍGUEZ</a:t>
            </a:r>
            <a:r>
              <a:rPr lang="es-ES" sz="1200" baseline="0" dirty="0" smtClean="0"/>
              <a:t> FERNÁNDEZ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47770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390" y="764704"/>
            <a:ext cx="8841220" cy="7942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5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Editar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911424" y="241485"/>
            <a:ext cx="330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Calibri" panose="020F0502020204030204" pitchFamily="34" charset="0"/>
              </a:rPr>
              <a:t>E.E. “Antonio de Escaño”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Calibri" panose="020F0502020204030204" pitchFamily="34" charset="0"/>
              </a:rPr>
              <a:t>Departamento TCI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328" y="11078"/>
            <a:ext cx="873365" cy="825634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3"/>
          </p:nvPr>
        </p:nvSpPr>
        <p:spPr>
          <a:xfrm>
            <a:off x="911424" y="641677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 smtClean="0"/>
              <a:t>CÉSAR RODRÍGUEZ FERNÁNDEZ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3555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0" y="2296755"/>
            <a:ext cx="12192000" cy="34241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6000" dirty="0"/>
              <a:t>División de una red IPv4 en subredes</a:t>
            </a:r>
          </a:p>
        </p:txBody>
      </p:sp>
    </p:spTree>
    <p:extLst>
      <p:ext uri="{BB962C8B-B14F-4D97-AF65-F5344CB8AC3E}">
        <p14:creationId xmlns:p14="http://schemas.microsoft.com/office/powerpoint/2010/main" val="366425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16171"/>
            <a:ext cx="12192000" cy="794258"/>
          </a:xfrm>
        </p:spPr>
        <p:txBody>
          <a:bodyPr/>
          <a:lstStyle/>
          <a:p>
            <a:r>
              <a:rPr lang="es-ES" dirty="0"/>
              <a:t>Fórmulas de división en subredes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18871" y="1634599"/>
            <a:ext cx="3809305" cy="662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s-ES" sz="1600" dirty="0" smtClean="0"/>
              <a:t>Fórmula para calcular la cantidad de subredes</a:t>
            </a:r>
          </a:p>
        </p:txBody>
      </p:sp>
      <p:pic>
        <p:nvPicPr>
          <p:cNvPr id="11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034" y="2817939"/>
            <a:ext cx="2278978" cy="2325232"/>
          </a:xfrm>
          <a:prstGeom prst="rect">
            <a:avLst/>
          </a:prstGeom>
          <a:ln>
            <a:noFill/>
          </a:ln>
        </p:spPr>
      </p:pic>
      <p:pic>
        <p:nvPicPr>
          <p:cNvPr id="12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442" y="2218620"/>
            <a:ext cx="6731175" cy="4142934"/>
          </a:xfrm>
          <a:prstGeom prst="rect">
            <a:avLst/>
          </a:prstGeom>
          <a:ln>
            <a:noFill/>
          </a:ln>
        </p:spPr>
      </p:pic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5003943" y="1634599"/>
            <a:ext cx="5546171" cy="387798"/>
          </a:xfrm>
          <a:prstGeom prst="rect">
            <a:avLst/>
          </a:prstGeom>
          <a:extLst/>
        </p:spPr>
        <p:txBody>
          <a:bodyPr wrap="square">
            <a:sp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cap="all" baseline="0">
                <a:effectLst/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5pPr>
            <a:lvl6pPr marL="25146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6pPr>
            <a:lvl7pPr marL="2971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7pPr>
            <a:lvl8pPr marL="3429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8pPr>
            <a:lvl9pPr marL="3886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9pPr>
          </a:lstStyle>
          <a:p>
            <a:r>
              <a:rPr lang="es-ES" dirty="0"/>
              <a:t>División de una red /24 en subredes</a:t>
            </a:r>
          </a:p>
        </p:txBody>
      </p:sp>
    </p:spTree>
    <p:extLst>
      <p:ext uri="{BB962C8B-B14F-4D97-AF65-F5344CB8AC3E}">
        <p14:creationId xmlns:p14="http://schemas.microsoft.com/office/powerpoint/2010/main" val="351822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Fórmulas de división en subredes (continuación)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992596" y="2117345"/>
            <a:ext cx="2459611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s-ES" sz="1600" dirty="0"/>
              <a:t>Fórmula para calcular el número de hosts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5972536" y="2458977"/>
            <a:ext cx="3889095" cy="387798"/>
          </a:xfrm>
          <a:prstGeom prst="rect">
            <a:avLst/>
          </a:prstGeom>
          <a:extLst/>
        </p:spPr>
        <p:txBody>
          <a:bodyPr vert="horz" wrap="square" lIns="91440" tIns="45720" rIns="91440" bIns="45720" rtlCol="0">
            <a:sp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cap="all" baseline="0">
                <a:effectLst/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5pPr>
            <a:lvl6pPr marL="25146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6pPr>
            <a:lvl7pPr marL="2971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7pPr>
            <a:lvl8pPr marL="3429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8pPr>
            <a:lvl9pPr marL="3886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9pPr>
          </a:lstStyle>
          <a:p>
            <a:r>
              <a:rPr lang="es-ES" dirty="0"/>
              <a:t>Cálculo de la cantidad de hosts</a:t>
            </a:r>
          </a:p>
        </p:txBody>
      </p:sp>
      <p:pic>
        <p:nvPicPr>
          <p:cNvPr id="8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73" y="3295146"/>
            <a:ext cx="3811858" cy="2411021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080" y="3295146"/>
            <a:ext cx="7158009" cy="302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6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División en subredes con el número mágico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424028" y="1583370"/>
            <a:ext cx="10678926" cy="395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/>
              <a:t>Técnica de número mágico utilizada para calcular subredes.</a:t>
            </a:r>
          </a:p>
          <a:p>
            <a:pPr marL="0" indent="0">
              <a:buNone/>
            </a:pPr>
            <a:r>
              <a:rPr lang="es-ES" sz="1600" dirty="0"/>
              <a:t>El número mágico es </a:t>
            </a:r>
            <a:r>
              <a:rPr lang="es-ES" sz="1600" dirty="0"/>
              <a:t>simplemente</a:t>
            </a:r>
            <a:r>
              <a:rPr lang="es-ES" sz="1600" dirty="0"/>
              <a:t> el valor de posición del último uno en la máscara de subred</a:t>
            </a:r>
            <a:r>
              <a:rPr lang="es-ES" sz="1600" dirty="0" smtClean="0"/>
              <a:t>.</a:t>
            </a:r>
          </a:p>
          <a:p>
            <a:pPr marL="0" indent="0">
              <a:buNone/>
            </a:pPr>
            <a:r>
              <a:rPr lang="es-ES" sz="1600" dirty="0" smtClean="0"/>
              <a:t>Ejemplos:</a:t>
            </a:r>
          </a:p>
          <a:p>
            <a:pPr marL="0" indent="0">
              <a:buNone/>
            </a:pPr>
            <a:endParaRPr lang="es-ES" sz="1600" dirty="0"/>
          </a:p>
          <a:p>
            <a:pPr marL="0" indent="0">
              <a:buNone/>
            </a:pPr>
            <a:r>
              <a:rPr lang="es-ES" sz="1600" dirty="0"/>
              <a:t>/25 11111111.11111111.11111111.</a:t>
            </a:r>
            <a:r>
              <a:rPr lang="es-ES" sz="1600" dirty="0">
                <a:solidFill>
                  <a:srgbClr val="FF0000"/>
                </a:solidFill>
              </a:rPr>
              <a:t>1</a:t>
            </a:r>
            <a:r>
              <a:rPr lang="es-ES" sz="1600" dirty="0"/>
              <a:t>0000000 número mágico = </a:t>
            </a:r>
            <a:r>
              <a:rPr lang="es-ES" sz="1600" dirty="0">
                <a:solidFill>
                  <a:srgbClr val="FF0000"/>
                </a:solidFill>
              </a:rPr>
              <a:t>128</a:t>
            </a:r>
          </a:p>
          <a:p>
            <a:pPr marL="0" indent="0">
              <a:buNone/>
            </a:pPr>
            <a:r>
              <a:rPr lang="es-ES" sz="1600" dirty="0"/>
              <a:t>/26 11111111.11111111.11111111.1</a:t>
            </a:r>
            <a:r>
              <a:rPr lang="es-ES" altLang="en-US" sz="1600" dirty="0">
                <a:solidFill>
                  <a:srgbClr val="FF0000"/>
                </a:solidFill>
              </a:rPr>
              <a:t>1</a:t>
            </a:r>
            <a:r>
              <a:rPr lang="es-ES" sz="1600" dirty="0"/>
              <a:t>000000 número mágico = </a:t>
            </a:r>
            <a:r>
              <a:rPr lang="es-ES" altLang="en-US" sz="1600" dirty="0">
                <a:solidFill>
                  <a:srgbClr val="FF0000"/>
                </a:solidFill>
              </a:rPr>
              <a:t>64</a:t>
            </a:r>
            <a:endParaRPr lang="es-ES" altLang="en-US" sz="1600" dirty="0"/>
          </a:p>
          <a:p>
            <a:pPr marL="0" indent="0">
              <a:buNone/>
            </a:pPr>
            <a:r>
              <a:rPr lang="es-ES" sz="1600" dirty="0"/>
              <a:t>/27 11111111.11111111.11111111.11</a:t>
            </a:r>
            <a:r>
              <a:rPr lang="es-ES" altLang="en-US" sz="1600" dirty="0">
                <a:solidFill>
                  <a:srgbClr val="FF0000"/>
                </a:solidFill>
              </a:rPr>
              <a:t>1</a:t>
            </a:r>
            <a:r>
              <a:rPr lang="es-ES" sz="1600" dirty="0"/>
              <a:t>00000 número mágico = </a:t>
            </a:r>
            <a:r>
              <a:rPr lang="es-ES" altLang="en-US" sz="1600" dirty="0">
                <a:solidFill>
                  <a:srgbClr val="FF0000"/>
                </a:solidFill>
              </a:rPr>
              <a:t>32</a:t>
            </a:r>
          </a:p>
          <a:p>
            <a:pPr marL="0" indent="0">
              <a:buNone/>
            </a:pP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247657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División en subredes con el número mágico</a:t>
            </a:r>
            <a:endParaRPr lang="es-ES" dirty="0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317" y="1434267"/>
            <a:ext cx="7931365" cy="472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8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División en subredes con el número mágico</a:t>
            </a:r>
            <a:endParaRPr lang="es-ES" dirty="0"/>
          </a:p>
        </p:txBody>
      </p:sp>
      <p:pic>
        <p:nvPicPr>
          <p:cNvPr id="6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512" y="1434267"/>
            <a:ext cx="6736975" cy="476847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882621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2826904" y="1265126"/>
            <a:ext cx="5928593" cy="15718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6000" dirty="0" smtClean="0"/>
              <a:t>preguntas</a:t>
            </a:r>
            <a:endParaRPr lang="es-ES" sz="6000" dirty="0"/>
          </a:p>
        </p:txBody>
      </p:sp>
      <p:pic>
        <p:nvPicPr>
          <p:cNvPr id="6" name="Picture 2" descr="Resultado de imagen de pregunt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904" y="2726150"/>
            <a:ext cx="5928593" cy="352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543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 smtClean="0"/>
              <a:t>índice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429177" y="1558962"/>
            <a:ext cx="11319478" cy="45601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1- </a:t>
            </a:r>
            <a:r>
              <a:rPr lang="fr-FR" dirty="0"/>
              <a:t>CIDR (classles inter-domain routing</a:t>
            </a:r>
            <a:r>
              <a:rPr lang="fr-FR" dirty="0" smtClean="0"/>
              <a:t>).</a:t>
            </a:r>
          </a:p>
          <a:p>
            <a:pPr marL="0" indent="0">
              <a:buNone/>
            </a:pPr>
            <a:r>
              <a:rPr lang="es-ES" dirty="0" smtClean="0"/>
              <a:t>2- </a:t>
            </a:r>
            <a:r>
              <a:rPr lang="es-ES" dirty="0"/>
              <a:t>Motivos para dividir en subredes.</a:t>
            </a:r>
          </a:p>
          <a:p>
            <a:pPr marL="0" indent="0">
              <a:buNone/>
            </a:pPr>
            <a:r>
              <a:rPr lang="es-ES" dirty="0" smtClean="0"/>
              <a:t>3- </a:t>
            </a:r>
            <a:r>
              <a:rPr lang="es-ES" dirty="0" smtClean="0"/>
              <a:t>división de una red en subredes.</a:t>
            </a:r>
          </a:p>
          <a:p>
            <a:pPr marL="0" indent="0">
              <a:buNone/>
            </a:pPr>
            <a:r>
              <a:rPr lang="es-ES" altLang="en-US" dirty="0"/>
              <a:t>4</a:t>
            </a:r>
            <a:r>
              <a:rPr lang="es-ES" altLang="en-US" dirty="0" smtClean="0"/>
              <a:t>- formulas de cálculo.</a:t>
            </a:r>
          </a:p>
          <a:p>
            <a:pPr marL="0" indent="0">
              <a:buNone/>
            </a:pPr>
            <a:r>
              <a:rPr lang="es-ES" altLang="en-US" dirty="0"/>
              <a:t>5</a:t>
            </a:r>
            <a:r>
              <a:rPr lang="es-ES" altLang="en-US" dirty="0" smtClean="0"/>
              <a:t>- </a:t>
            </a:r>
            <a:r>
              <a:rPr lang="es-ES" dirty="0"/>
              <a:t>Máscaras de subred de longitud variable (VLSM</a:t>
            </a:r>
            <a:r>
              <a:rPr lang="es-ES" dirty="0" smtClean="0"/>
              <a:t>).</a:t>
            </a:r>
            <a:endParaRPr lang="es-ES" altLang="en-US" dirty="0" smtClean="0"/>
          </a:p>
          <a:p>
            <a:pPr marL="0" indent="0">
              <a:buNone/>
            </a:pPr>
            <a:endParaRPr lang="es-ES" altLang="en-US" dirty="0"/>
          </a:p>
          <a:p>
            <a:pPr marL="0" indent="0">
              <a:buNone/>
            </a:pPr>
            <a:r>
              <a:rPr lang="es-ES" altLang="en-US" dirty="0" smtClean="0"/>
              <a:t>REFERENCIA – CCNA´S </a:t>
            </a:r>
            <a:r>
              <a:rPr lang="es-ES" altLang="en-US" dirty="0"/>
              <a:t>(Cisco </a:t>
            </a:r>
            <a:r>
              <a:rPr lang="es-ES" altLang="en-US" dirty="0" err="1"/>
              <a:t>Certified</a:t>
            </a:r>
            <a:r>
              <a:rPr lang="es-ES" altLang="en-US" dirty="0"/>
              <a:t> Network </a:t>
            </a:r>
            <a:r>
              <a:rPr lang="es-ES" altLang="en-US" dirty="0" err="1"/>
              <a:t>Associate</a:t>
            </a:r>
            <a:r>
              <a:rPr lang="es-ES" altLang="en-US" dirty="0" smtClean="0"/>
              <a:t>).</a:t>
            </a:r>
            <a:endParaRPr lang="es-ES" altLang="en-US" dirty="0" smtClean="0"/>
          </a:p>
          <a:p>
            <a:pPr marL="0" indent="0">
              <a:buNone/>
            </a:pPr>
            <a:endParaRPr lang="es-ES" altLang="en-US" dirty="0"/>
          </a:p>
          <a:p>
            <a:pPr marL="0" indent="0">
              <a:buNone/>
            </a:pPr>
            <a:endParaRPr lang="es-E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5690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 </a:t>
            </a:r>
            <a:r>
              <a:rPr lang="fr-FR" dirty="0"/>
              <a:t>CIDR</a:t>
            </a:r>
            <a:r>
              <a:rPr lang="fr-FR" dirty="0"/>
              <a:t> </a:t>
            </a:r>
            <a:r>
              <a:rPr lang="fr-FR" dirty="0"/>
              <a:t>(classles </a:t>
            </a:r>
            <a:r>
              <a:rPr lang="fr-FR" dirty="0"/>
              <a:t>inter-domain </a:t>
            </a:r>
            <a:r>
              <a:rPr lang="fr-FR" dirty="0"/>
              <a:t>routing)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477825" y="1434266"/>
            <a:ext cx="11236349" cy="4217233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</a:pPr>
            <a:r>
              <a:rPr lang="es-ES" altLang="en-US" dirty="0" smtClean="0"/>
              <a:t>DEBIDO al</a:t>
            </a:r>
            <a:r>
              <a:rPr lang="es-ES" altLang="en-US" dirty="0" smtClean="0"/>
              <a:t> agotamiento del direccionamiento ipv4 se buscó una solución que fue </a:t>
            </a:r>
            <a:r>
              <a:rPr lang="es-ES" altLang="en-US" b="1" dirty="0" err="1" smtClean="0"/>
              <a:t>cidr</a:t>
            </a:r>
            <a:r>
              <a:rPr lang="es-ES" altLang="en-US" b="1" dirty="0" smtClean="0"/>
              <a:t> </a:t>
            </a:r>
            <a:r>
              <a:rPr lang="es-ES" b="1" dirty="0"/>
              <a:t>(enrutamiento entre dominios sin </a:t>
            </a:r>
            <a:r>
              <a:rPr lang="es-ES" b="1" dirty="0" smtClean="0"/>
              <a:t>clases)</a:t>
            </a:r>
            <a:r>
              <a:rPr lang="es-ES" dirty="0" smtClean="0"/>
              <a:t>, QUE ES LA CAPACIDAD DE UN ROUTER DE UTILIZAR PROTOCOLOS DE ENRUTAMIENTO QUE NO TIENE EN CUENTA EL DIRECCIONAMIENTO CON CLASES.</a:t>
            </a:r>
          </a:p>
          <a:p>
            <a:pPr>
              <a:spcBef>
                <a:spcPts val="0"/>
              </a:spcBef>
            </a:pPr>
            <a:r>
              <a:rPr lang="es-ES" dirty="0"/>
              <a:t>El </a:t>
            </a:r>
            <a:r>
              <a:rPr lang="es-ES" b="1" dirty="0"/>
              <a:t>CIDR</a:t>
            </a:r>
            <a:r>
              <a:rPr lang="es-ES" dirty="0"/>
              <a:t> se basa en el concepto de </a:t>
            </a:r>
            <a:r>
              <a:rPr lang="es-ES" dirty="0" smtClean="0"/>
              <a:t>la </a:t>
            </a:r>
            <a:r>
              <a:rPr lang="es-ES" b="1" dirty="0" smtClean="0"/>
              <a:t>máscara de subred </a:t>
            </a:r>
            <a:r>
              <a:rPr lang="es-ES" dirty="0" smtClean="0"/>
              <a:t>que</a:t>
            </a:r>
            <a:r>
              <a:rPr lang="es-ES" dirty="0"/>
              <a:t> </a:t>
            </a:r>
            <a:r>
              <a:rPr lang="es-ES" dirty="0" smtClean="0"/>
              <a:t>indica </a:t>
            </a:r>
            <a:r>
              <a:rPr lang="es-ES" dirty="0"/>
              <a:t>al </a:t>
            </a:r>
            <a:r>
              <a:rPr lang="es-ES" dirty="0" err="1"/>
              <a:t>router</a:t>
            </a:r>
            <a:r>
              <a:rPr lang="es-ES" dirty="0"/>
              <a:t> </a:t>
            </a:r>
            <a:r>
              <a:rPr lang="es-ES" dirty="0" smtClean="0"/>
              <a:t>que </a:t>
            </a:r>
            <a:r>
              <a:rPr lang="es-ES" dirty="0"/>
              <a:t>porción de la dirección IP </a:t>
            </a:r>
            <a:r>
              <a:rPr lang="es-ES" dirty="0" smtClean="0"/>
              <a:t>Es de hosts.</a:t>
            </a:r>
          </a:p>
          <a:p>
            <a:pPr>
              <a:spcBef>
                <a:spcPts val="0"/>
              </a:spcBef>
            </a:pPr>
            <a:r>
              <a:rPr lang="es-ES" b="1" dirty="0"/>
              <a:t>CIDR</a:t>
            </a:r>
            <a:r>
              <a:rPr lang="es-ES" dirty="0"/>
              <a:t> usa </a:t>
            </a:r>
            <a:r>
              <a:rPr lang="es-ES" b="1" dirty="0"/>
              <a:t>máscaras de subred de longitud variable (VLSM)</a:t>
            </a:r>
            <a:r>
              <a:rPr lang="es-ES" dirty="0"/>
              <a:t> para asignar direcciones IP a subredes de acuerdo a las necesidades de cada </a:t>
            </a:r>
            <a:r>
              <a:rPr lang="es-ES" dirty="0" smtClean="0"/>
              <a:t>subred </a:t>
            </a:r>
            <a:r>
              <a:rPr lang="es-ES" b="1" dirty="0" smtClean="0"/>
              <a:t>(SUBNETTING) </a:t>
            </a:r>
            <a:r>
              <a:rPr lang="es-ES" dirty="0" smtClean="0"/>
              <a:t>O para AGRUPAR REDES EN UNA MAS GRANDE QUE LAS ABARQUE A TODAS </a:t>
            </a:r>
            <a:r>
              <a:rPr lang="es-ES" b="1" dirty="0" smtClean="0"/>
              <a:t>(SUPERNETTING)</a:t>
            </a:r>
            <a:r>
              <a:rPr lang="es-ES" dirty="0" smtClean="0"/>
              <a:t>.</a:t>
            </a:r>
          </a:p>
          <a:p>
            <a:pPr>
              <a:spcBef>
                <a:spcPts val="0"/>
              </a:spcBef>
            </a:pPr>
            <a:r>
              <a:rPr lang="es-ES" b="1" dirty="0" smtClean="0"/>
              <a:t>VLSM </a:t>
            </a:r>
            <a:r>
              <a:rPr lang="es-ES" dirty="0" smtClean="0"/>
              <a:t>ES UNA Técnica </a:t>
            </a:r>
            <a:r>
              <a:rPr lang="es-ES" dirty="0"/>
              <a:t>flexible </a:t>
            </a:r>
            <a:r>
              <a:rPr lang="es-ES" dirty="0" smtClean="0"/>
              <a:t>PARA EL </a:t>
            </a:r>
            <a:r>
              <a:rPr lang="es-ES" dirty="0"/>
              <a:t>diseño de direccionamiento de subredes</a:t>
            </a:r>
            <a:endParaRPr lang="es-ES" dirty="0" smtClean="0"/>
          </a:p>
          <a:p>
            <a:pPr marL="0" indent="0">
              <a:spcBef>
                <a:spcPts val="0"/>
              </a:spcBef>
              <a:buNone/>
            </a:pPr>
            <a:endParaRPr lang="es-ES" altLang="en-US" dirty="0"/>
          </a:p>
          <a:p>
            <a:pPr marL="0" indent="0">
              <a:spcBef>
                <a:spcPts val="0"/>
              </a:spcBef>
              <a:buNone/>
            </a:pPr>
            <a:r>
              <a:rPr lang="es-ES" altLang="en-US" dirty="0" smtClean="0"/>
              <a:t>Ejemplo RED CON CLASE “C”:</a:t>
            </a:r>
          </a:p>
          <a:p>
            <a:pPr marL="0" indent="0">
              <a:spcBef>
                <a:spcPts val="0"/>
              </a:spcBef>
              <a:buNone/>
            </a:pPr>
            <a:endParaRPr lang="es-ES" altLang="en-US" dirty="0"/>
          </a:p>
          <a:p>
            <a:pPr marL="0" indent="0">
              <a:spcBef>
                <a:spcPts val="0"/>
              </a:spcBef>
              <a:buNone/>
            </a:pPr>
            <a:r>
              <a:rPr lang="es-ES" altLang="en-US" dirty="0" smtClean="0">
                <a:solidFill>
                  <a:srgbClr val="FF0000"/>
                </a:solidFill>
              </a:rPr>
              <a:t>192.168.0</a:t>
            </a:r>
            <a:r>
              <a:rPr lang="es-ES" altLang="en-US" dirty="0" smtClean="0"/>
              <a:t>.0 (DIRECCIÓN DE RED)/24 (LONGITUD DE PREFIJO)	</a:t>
            </a:r>
          </a:p>
          <a:p>
            <a:pPr marL="0" indent="0">
              <a:spcBef>
                <a:spcPts val="0"/>
              </a:spcBef>
              <a:buNone/>
            </a:pPr>
            <a:endParaRPr lang="es-ES" altLang="en-US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s-ES" altLang="en-US" dirty="0" smtClean="0">
                <a:solidFill>
                  <a:srgbClr val="FF0000"/>
                </a:solidFill>
              </a:rPr>
              <a:t>1111111.10101000.00000000</a:t>
            </a:r>
            <a:r>
              <a:rPr lang="es-ES" altLang="en-US" dirty="0" smtClean="0"/>
              <a:t>.00000000 </a:t>
            </a:r>
            <a:r>
              <a:rPr lang="es-ES" altLang="en-US" dirty="0"/>
              <a:t>(DIRECCIÓN DE RED)/ </a:t>
            </a:r>
            <a:r>
              <a:rPr lang="es-ES" altLang="en-US" dirty="0" smtClean="0">
                <a:solidFill>
                  <a:srgbClr val="FF0000"/>
                </a:solidFill>
              </a:rPr>
              <a:t>11111111</a:t>
            </a:r>
            <a:r>
              <a:rPr lang="es-ES" altLang="en-US" dirty="0">
                <a:solidFill>
                  <a:srgbClr val="FF0000"/>
                </a:solidFill>
              </a:rPr>
              <a:t>. 11111111</a:t>
            </a:r>
            <a:r>
              <a:rPr lang="es-ES" altLang="en-US" dirty="0" smtClean="0">
                <a:solidFill>
                  <a:srgbClr val="FF0000"/>
                </a:solidFill>
              </a:rPr>
              <a:t>.</a:t>
            </a:r>
            <a:r>
              <a:rPr lang="es-ES" altLang="en-US" dirty="0">
                <a:solidFill>
                  <a:srgbClr val="FF0000"/>
                </a:solidFill>
              </a:rPr>
              <a:t> </a:t>
            </a:r>
            <a:r>
              <a:rPr lang="es-ES" altLang="en-US" dirty="0" smtClean="0">
                <a:solidFill>
                  <a:srgbClr val="FF0000"/>
                </a:solidFill>
              </a:rPr>
              <a:t>11111111</a:t>
            </a:r>
            <a:r>
              <a:rPr lang="es-ES" altLang="en-US" dirty="0" smtClean="0"/>
              <a:t>.00000000 </a:t>
            </a:r>
            <a:r>
              <a:rPr lang="es-ES" altLang="en-US" dirty="0"/>
              <a:t>(MÁSCARA DE RED</a:t>
            </a:r>
            <a:r>
              <a:rPr lang="es-ES" altLang="en-US" dirty="0" smtClean="0"/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s-ES" altLang="en-US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s-ES" altLang="en-US" dirty="0">
                <a:solidFill>
                  <a:srgbClr val="FF0000"/>
                </a:solidFill>
              </a:rPr>
              <a:t>192.168.0</a:t>
            </a:r>
            <a:r>
              <a:rPr lang="es-ES" altLang="en-US" dirty="0"/>
              <a:t>.0 (DIRECCIÓN DE RED) 255.255.255.0 (MÁSCARA DE RED)</a:t>
            </a:r>
          </a:p>
          <a:p>
            <a:pPr marL="0" indent="0">
              <a:spcBef>
                <a:spcPts val="0"/>
              </a:spcBef>
              <a:buNone/>
            </a:pPr>
            <a:endParaRPr lang="es-ES" altLang="en-US" dirty="0"/>
          </a:p>
          <a:p>
            <a:pPr marL="0" indent="0">
              <a:spcBef>
                <a:spcPts val="0"/>
              </a:spcBef>
              <a:buNone/>
            </a:pPr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90718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Máscaras de subred de longitud variable (VLSM)</a:t>
            </a:r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73" y="1803599"/>
            <a:ext cx="5258537" cy="4736494"/>
          </a:xfrm>
          <a:prstGeom prst="rect">
            <a:avLst/>
          </a:prstGeom>
        </p:spPr>
      </p:pic>
      <p:sp>
        <p:nvSpPr>
          <p:cNvPr id="7" name="TextBox 4"/>
          <p:cNvSpPr txBox="1"/>
          <p:nvPr/>
        </p:nvSpPr>
        <p:spPr>
          <a:xfrm>
            <a:off x="2048357" y="1389283"/>
            <a:ext cx="2195167" cy="387798"/>
          </a:xfrm>
          <a:prstGeom prst="rect">
            <a:avLst/>
          </a:prstGeom>
        </p:spPr>
        <p:txBody>
          <a:bodyPr>
            <a:sp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cap="all" baseline="0">
                <a:effectLst/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5pPr>
            <a:lvl6pPr marL="25146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6pPr>
            <a:lvl7pPr marL="2971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7pPr>
            <a:lvl8pPr marL="3429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8pPr>
            <a:lvl9pPr marL="3886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9pPr>
          </a:lstStyle>
          <a:p>
            <a:r>
              <a:rPr lang="es-ES" sz="1600" dirty="0"/>
              <a:t>Tradicional</a:t>
            </a:r>
          </a:p>
        </p:txBody>
      </p:sp>
      <p:pic>
        <p:nvPicPr>
          <p:cNvPr id="8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2778"/>
            <a:ext cx="5561163" cy="4627316"/>
          </a:xfrm>
          <a:prstGeom prst="rect">
            <a:avLst/>
          </a:prstGeom>
        </p:spPr>
      </p:pic>
      <p:sp>
        <p:nvSpPr>
          <p:cNvPr id="9" name="TextBox 6"/>
          <p:cNvSpPr txBox="1"/>
          <p:nvPr/>
        </p:nvSpPr>
        <p:spPr>
          <a:xfrm>
            <a:off x="6255514" y="1461156"/>
            <a:ext cx="5242134" cy="387798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es-ES"/>
            </a:defPPr>
            <a:lvl1pPr indent="0" algn="ctr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cap="all" baseline="0">
                <a:effectLst/>
              </a:defRPr>
            </a:lvl1pPr>
            <a:lvl2pPr marL="685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cap="all" baseline="0">
                <a:effectLst/>
              </a:defRPr>
            </a:lvl5pPr>
            <a:lvl6pPr marL="25146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6pPr>
            <a:lvl7pPr marL="29718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7pPr>
            <a:lvl8pPr marL="3429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8pPr>
            <a:lvl9pPr marL="3886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cap="all" baseline="0">
                <a:effectLst/>
              </a:defRPr>
            </a:lvl9pPr>
          </a:lstStyle>
          <a:p>
            <a:r>
              <a:rPr lang="es-ES" sz="1600" dirty="0"/>
              <a:t>Subredes de distintos tamaños</a:t>
            </a:r>
          </a:p>
        </p:txBody>
      </p:sp>
    </p:spTree>
    <p:extLst>
      <p:ext uri="{BB962C8B-B14F-4D97-AF65-F5344CB8AC3E}">
        <p14:creationId xmlns:p14="http://schemas.microsoft.com/office/powerpoint/2010/main" val="188813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Motivos para dividir en subredes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430501" y="1434267"/>
            <a:ext cx="11330998" cy="4509329"/>
          </a:xfrm>
        </p:spPr>
        <p:txBody>
          <a:bodyPr>
            <a:normAutofit/>
          </a:bodyPr>
          <a:lstStyle/>
          <a:p>
            <a:r>
              <a:rPr lang="es-ES" dirty="0"/>
              <a:t>Disminuye el tráfico de red general y mejora su desempeño.</a:t>
            </a:r>
          </a:p>
          <a:p>
            <a:r>
              <a:rPr lang="es-ES" dirty="0"/>
              <a:t>Le permite a un administrador implementar políticas de seguridad; por ejemplo, qué subredes están habilitadas para comunicarse entre sí y cuáles no lo están.</a:t>
            </a:r>
            <a:endParaRPr lang="es-ES" altLang="ja-JP" dirty="0"/>
          </a:p>
          <a:p>
            <a:pPr marL="0" indent="0" algn="just">
              <a:buNone/>
            </a:pPr>
            <a:endParaRPr lang="es-ES" sz="1800" dirty="0"/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26" y="3304645"/>
            <a:ext cx="5596351" cy="3033811"/>
          </a:xfrm>
          <a:prstGeom prst="rect">
            <a:avLst/>
          </a:prstGeom>
        </p:spPr>
      </p:pic>
      <p:pic>
        <p:nvPicPr>
          <p:cNvPr id="6" name="Picture 4"/>
          <p:cNvPicPr>
            <a:picLocks noChangeAspect="1"/>
          </p:cNvPicPr>
          <p:nvPr/>
        </p:nvPicPr>
        <p:blipFill rotWithShape="1">
          <a:blip r:embed="rId3"/>
          <a:srcRect l="3452" t="5550" r="2758"/>
          <a:stretch/>
        </p:blipFill>
        <p:spPr>
          <a:xfrm>
            <a:off x="8542752" y="4403653"/>
            <a:ext cx="3411845" cy="2371436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/>
          </p:cNvPicPr>
          <p:nvPr/>
        </p:nvPicPr>
        <p:blipFill rotWithShape="1">
          <a:blip r:embed="rId4"/>
          <a:srcRect l="3574" t="4232" r="4713" b="3748"/>
          <a:stretch/>
        </p:blipFill>
        <p:spPr>
          <a:xfrm>
            <a:off x="5490475" y="2531199"/>
            <a:ext cx="3379842" cy="240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4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Límites del octeto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477825" y="1434267"/>
            <a:ext cx="11236349" cy="1526956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s-ES" dirty="0"/>
              <a:t>Las redes se subdividen en subredes con mayor facilidad en el límite del octeto de /8 /16 y /24</a:t>
            </a:r>
            <a:r>
              <a:rPr lang="es-ES" dirty="0" smtClean="0"/>
              <a:t>.</a:t>
            </a:r>
            <a:endParaRPr lang="es-ES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 smtClean="0"/>
              <a:t>La </a:t>
            </a:r>
            <a:r>
              <a:rPr lang="es-ES" dirty="0"/>
              <a:t>longitud de prefijo y la máscara de subred son modos diferentes de identificar </a:t>
            </a:r>
            <a:r>
              <a:rPr lang="es-ES" dirty="0" smtClean="0"/>
              <a:t>QUE PARTE ES </a:t>
            </a:r>
            <a:r>
              <a:rPr lang="es-ES" dirty="0"/>
              <a:t>de red de una </a:t>
            </a:r>
            <a:r>
              <a:rPr lang="es-ES" dirty="0" smtClean="0"/>
              <a:t>dirección IP.</a:t>
            </a: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Para crear subredes, se piden prestado bits de host para los bits de red.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Cuantos más bits de host se </a:t>
            </a:r>
            <a:r>
              <a:rPr lang="es-ES" dirty="0" smtClean="0"/>
              <a:t>COJA</a:t>
            </a:r>
            <a:r>
              <a:rPr lang="es-ES" dirty="0" smtClean="0"/>
              <a:t>n </a:t>
            </a:r>
            <a:r>
              <a:rPr lang="es-ES" dirty="0"/>
              <a:t>prestados, </a:t>
            </a:r>
            <a:r>
              <a:rPr lang="es-ES" dirty="0"/>
              <a:t> </a:t>
            </a:r>
            <a:r>
              <a:rPr lang="es-ES" dirty="0" smtClean="0"/>
              <a:t>MAS </a:t>
            </a:r>
            <a:r>
              <a:rPr lang="es-ES" dirty="0" smtClean="0"/>
              <a:t>subredes TENDREMOS.</a:t>
            </a:r>
            <a:endParaRPr lang="es-ES" altLang="en-US" dirty="0"/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660" y="3126323"/>
            <a:ext cx="7708677" cy="3207299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74427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División en subredes en el límite del octeto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511627" y="1434267"/>
            <a:ext cx="11168743" cy="1194083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s-ES" dirty="0" smtClean="0"/>
              <a:t>división de la </a:t>
            </a:r>
            <a:r>
              <a:rPr lang="es-ES" dirty="0"/>
              <a:t>red  </a:t>
            </a:r>
            <a:r>
              <a:rPr lang="es-ES" b="1" dirty="0" smtClean="0"/>
              <a:t>10.</a:t>
            </a:r>
            <a:r>
              <a:rPr lang="es-ES" b="1" dirty="0" smtClean="0">
                <a:solidFill>
                  <a:srgbClr val="FF0000"/>
                </a:solidFill>
              </a:rPr>
              <a:t>0</a:t>
            </a:r>
            <a:r>
              <a:rPr lang="es-ES" b="1" dirty="0" smtClean="0"/>
              <a:t>.0.0/8</a:t>
            </a:r>
            <a:r>
              <a:rPr lang="es-ES" dirty="0" smtClean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s-ES" dirty="0"/>
              <a:t>	</a:t>
            </a:r>
            <a:r>
              <a:rPr lang="es-ES" dirty="0" smtClean="0"/>
              <a:t>COGIENDO PRESTADO LOS 8 BITS DEL 2º OCTETO TENDRIAMOS</a:t>
            </a:r>
            <a:r>
              <a:rPr lang="es-ES" dirty="0" smtClean="0"/>
              <a:t> </a:t>
            </a:r>
            <a:r>
              <a:rPr lang="es-ES" dirty="0"/>
              <a:t>256 </a:t>
            </a:r>
            <a:r>
              <a:rPr lang="es-ES" dirty="0" smtClean="0"/>
              <a:t>subredes de 65.534 </a:t>
            </a:r>
            <a:r>
              <a:rPr lang="es-ES" dirty="0"/>
              <a:t>hosts.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Los primeros dos octetos identifican la porción de red, mientras que los últimos dos octetos corresponden a las direcciones IP del host.</a:t>
            </a:r>
            <a:endParaRPr lang="es-ES" altLang="en-US" dirty="0"/>
          </a:p>
        </p:txBody>
      </p:sp>
      <p:pic>
        <p:nvPicPr>
          <p:cNvPr id="1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173" y="2628350"/>
            <a:ext cx="9527142" cy="351845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60603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640009"/>
            <a:ext cx="12192000" cy="794258"/>
          </a:xfrm>
        </p:spPr>
        <p:txBody>
          <a:bodyPr/>
          <a:lstStyle/>
          <a:p>
            <a:r>
              <a:rPr lang="es-ES" dirty="0"/>
              <a:t>División en subredes en el límite del octeto (continuación)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416026" y="1434267"/>
            <a:ext cx="11359948" cy="107040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División de la red </a:t>
            </a:r>
            <a:r>
              <a:rPr lang="es-ES" b="1" dirty="0" smtClean="0"/>
              <a:t>10.</a:t>
            </a:r>
            <a:r>
              <a:rPr lang="es-ES" b="1" dirty="0" smtClean="0">
                <a:solidFill>
                  <a:srgbClr val="FF0000"/>
                </a:solidFill>
              </a:rPr>
              <a:t>0.0.</a:t>
            </a:r>
            <a:r>
              <a:rPr lang="es-ES" b="1" dirty="0" smtClean="0"/>
              <a:t>0/8</a:t>
            </a:r>
            <a:r>
              <a:rPr lang="es-ES" dirty="0" smtClean="0"/>
              <a:t>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	</a:t>
            </a:r>
            <a:r>
              <a:rPr lang="es-ES" dirty="0"/>
              <a:t> COGIENDO PRESTADO LOS 8 BITS DEL </a:t>
            </a:r>
            <a:r>
              <a:rPr lang="es-ES" dirty="0" smtClean="0"/>
              <a:t>2º Y 3º </a:t>
            </a:r>
            <a:r>
              <a:rPr lang="es-ES" dirty="0"/>
              <a:t>OCTETO TENDRIAMOS </a:t>
            </a:r>
            <a:r>
              <a:rPr lang="es-ES" dirty="0" smtClean="0"/>
              <a:t>65.536 subredes, </a:t>
            </a:r>
            <a:r>
              <a:rPr lang="es-ES" dirty="0"/>
              <a:t>cada una </a:t>
            </a:r>
            <a:r>
              <a:rPr lang="es-ES" dirty="0" smtClean="0"/>
              <a:t>red de </a:t>
            </a:r>
            <a:r>
              <a:rPr lang="es-ES" dirty="0"/>
              <a:t>254 hosts.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El límite /24 es muy popular en las subredes debido a la cantidad de hosts.</a:t>
            </a:r>
            <a:endParaRPr lang="es-ES" altLang="en-US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 rotWithShape="1">
          <a:blip r:embed="rId2"/>
          <a:srcRect t="1860"/>
          <a:stretch/>
        </p:blipFill>
        <p:spPr>
          <a:xfrm>
            <a:off x="1642541" y="2690261"/>
            <a:ext cx="8906917" cy="3701089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55432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5390" y="640009"/>
            <a:ext cx="8841220" cy="794258"/>
          </a:xfrm>
        </p:spPr>
        <p:txBody>
          <a:bodyPr/>
          <a:lstStyle/>
          <a:p>
            <a:r>
              <a:rPr lang="es-ES" dirty="0"/>
              <a:t>División en subredes sin clase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577517" y="1697507"/>
            <a:ext cx="11365100" cy="949440"/>
          </a:xfrm>
        </p:spPr>
        <p:txBody>
          <a:bodyPr>
            <a:normAutofit/>
          </a:bodyPr>
          <a:lstStyle/>
          <a:p>
            <a:r>
              <a:rPr lang="es-ES" dirty="0"/>
              <a:t>División de una red /24 en </a:t>
            </a:r>
            <a:r>
              <a:rPr lang="es-ES" dirty="0" smtClean="0"/>
              <a:t>subredes.</a:t>
            </a:r>
            <a:endParaRPr lang="es-ES" dirty="0" smtClean="0"/>
          </a:p>
          <a:p>
            <a:r>
              <a:rPr lang="es-ES" dirty="0" smtClean="0"/>
              <a:t>SE</a:t>
            </a:r>
            <a:r>
              <a:rPr lang="es-ES" dirty="0" smtClean="0"/>
              <a:t> toman </a:t>
            </a:r>
            <a:r>
              <a:rPr lang="es-ES" dirty="0"/>
              <a:t>prestados bits de </a:t>
            </a:r>
            <a:r>
              <a:rPr lang="es-ES" dirty="0" smtClean="0"/>
              <a:t>IZQUIERDA A DERECHA para crear SUBREDES.</a:t>
            </a:r>
            <a:endParaRPr lang="es-ES" altLang="en-U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6" name="Picture 1"/>
          <p:cNvPicPr>
            <a:picLocks noChangeAspect="1"/>
          </p:cNvPicPr>
          <p:nvPr/>
        </p:nvPicPr>
        <p:blipFill rotWithShape="1">
          <a:blip r:embed="rId2"/>
          <a:srcRect t="3581"/>
          <a:stretch/>
        </p:blipFill>
        <p:spPr>
          <a:xfrm>
            <a:off x="2264720" y="2910187"/>
            <a:ext cx="7990015" cy="324226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17962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Gota">
  <a:themeElements>
    <a:clrScheme name="Got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Got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1564</TotalTime>
  <Words>622</Words>
  <Application>Microsoft Office PowerPoint</Application>
  <PresentationFormat>Panorámica</PresentationFormat>
  <Paragraphs>62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ＭＳ Ｐゴシック</vt:lpstr>
      <vt:lpstr>Arial</vt:lpstr>
      <vt:lpstr>Calibri</vt:lpstr>
      <vt:lpstr>Trebuchet MS</vt:lpstr>
      <vt:lpstr>Tw Cen MT</vt:lpstr>
      <vt:lpstr>Gota</vt:lpstr>
      <vt:lpstr>Presentación de PowerPoint</vt:lpstr>
      <vt:lpstr>índice</vt:lpstr>
      <vt:lpstr> CIDR (classles inter-domain routing)</vt:lpstr>
      <vt:lpstr>Máscaras de subred de longitud variable (VLSM)</vt:lpstr>
      <vt:lpstr>Motivos para dividir en subredes</vt:lpstr>
      <vt:lpstr>Límites del octeto</vt:lpstr>
      <vt:lpstr>División en subredes en el límite del octeto</vt:lpstr>
      <vt:lpstr>División en subredes en el límite del octeto (continuación)</vt:lpstr>
      <vt:lpstr>División en subredes sin clase</vt:lpstr>
      <vt:lpstr>Fórmulas de división en subredes</vt:lpstr>
      <vt:lpstr>Fórmulas de división en subredes (continuación)</vt:lpstr>
      <vt:lpstr>División en subredes con el número mágico</vt:lpstr>
      <vt:lpstr>División en subredes con el número mágico</vt:lpstr>
      <vt:lpstr>División en subredes con el número mágico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César Rodríguez Fernández</dc:creator>
  <cp:lastModifiedBy>César Rodríguez Fernández</cp:lastModifiedBy>
  <cp:revision>104</cp:revision>
  <dcterms:created xsi:type="dcterms:W3CDTF">2018-11-19T08:40:49Z</dcterms:created>
  <dcterms:modified xsi:type="dcterms:W3CDTF">2020-05-14T18:37:55Z</dcterms:modified>
</cp:coreProperties>
</file>

<file path=docProps/thumbnail.jpeg>
</file>